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5" r:id="rId4"/>
    <p:sldId id="257" r:id="rId5"/>
    <p:sldId id="264" r:id="rId6"/>
    <p:sldId id="263" r:id="rId7"/>
    <p:sldId id="262" r:id="rId8"/>
    <p:sldId id="261" r:id="rId9"/>
    <p:sldId id="260" r:id="rId10"/>
    <p:sldId id="259" r:id="rId11"/>
    <p:sldId id="258" r:id="rId12"/>
    <p:sldId id="266" r:id="rId13"/>
    <p:sldId id="268" r:id="rId14"/>
    <p:sldId id="267" r:id="rId15"/>
    <p:sldId id="269" r:id="rId16"/>
    <p:sldId id="270" r:id="rId17"/>
    <p:sldId id="271" r:id="rId18"/>
    <p:sldId id="272" r:id="rId19"/>
    <p:sldId id="273" r:id="rId20"/>
    <p:sldId id="274" r:id="rId21"/>
    <p:sldId id="276" r:id="rId22"/>
    <p:sldId id="275" r:id="rId23"/>
    <p:sldId id="278" r:id="rId24"/>
    <p:sldId id="279" r:id="rId25"/>
    <p:sldId id="280" r:id="rId26"/>
    <p:sldId id="283"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0" y="635"/>
            <a:ext cx="12192000" cy="6856730"/>
          </a:xfrm>
          <a:prstGeom prst="rect">
            <a:avLst/>
          </a:prstGeom>
        </p:spPr>
      </p:pic>
      <p:sp>
        <p:nvSpPr>
          <p:cNvPr id="2" name="Title 1"/>
          <p:cNvSpPr>
            <a:spLocks noGrp="1"/>
          </p:cNvSpPr>
          <p:nvPr>
            <p:ph type="ctrTitle"/>
          </p:nvPr>
        </p:nvSpPr>
        <p:spPr>
          <a:xfrm>
            <a:off x="1524000" y="2415858"/>
            <a:ext cx="9144000" cy="2387600"/>
          </a:xfrm>
        </p:spPr>
        <p:txBody>
          <a:bodyPr>
            <a:normAutofit fontScale="90000"/>
          </a:bodyPr>
          <a:lstStyle/>
          <a:p>
            <a:r>
              <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cs typeface="Arial Black" panose="020B0A04020102020204" charset="0"/>
              </a:rPr>
              <a:t>Predicting Employee Attrition Using Random Forest With IBM Cloud</a:t>
            </a:r>
            <a:endParaRPr lang="en-US"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cs typeface="Arial Black" panose="020B0A04020102020204" charset="0"/>
            </a:endParaRPr>
          </a:p>
        </p:txBody>
      </p:sp>
      <p:sp>
        <p:nvSpPr>
          <p:cNvPr id="3" name="Subtitle 2"/>
          <p:cNvSpPr>
            <a:spLocks noGrp="1"/>
          </p:cNvSpPr>
          <p:nvPr>
            <p:ph type="subTitle" idx="1"/>
          </p:nvPr>
        </p:nvSpPr>
        <p:spPr>
          <a:xfrm>
            <a:off x="9363075" y="4531360"/>
            <a:ext cx="2705735" cy="2326005"/>
          </a:xfrm>
        </p:spPr>
        <p:txBody>
          <a:bodyPr>
            <a:normAutofit fontScale="90000" lnSpcReduction="20000"/>
          </a:bodyPr>
          <a:lstStyle/>
          <a:p>
            <a:pPr algn="r"/>
            <a:r>
              <a:rPr lang="en-IN" altLang="en-US">
                <a:solidFill>
                  <a:srgbClr val="FF0000"/>
                </a:solidFill>
                <a:latin typeface="Bahnschrift" panose="020B0502040204020203" charset="0"/>
                <a:ea typeface="Malgun Gothic" panose="020B0503020000020004" charset="-127"/>
                <a:cs typeface="Bahnschrift" panose="020B0502040204020203" charset="0"/>
              </a:rPr>
              <a:t>Prepared By :</a:t>
            </a:r>
            <a:endParaRPr lang="en-IN" altLang="en-US">
              <a:solidFill>
                <a:srgbClr val="FF0000"/>
              </a:solidFill>
              <a:latin typeface="Bahnschrift" panose="020B0502040204020203" charset="0"/>
              <a:ea typeface="Malgun Gothic" panose="020B0503020000020004" charset="-127"/>
              <a:cs typeface="Bahnschrift" panose="020B0502040204020203" charset="0"/>
            </a:endParaRPr>
          </a:p>
          <a:p>
            <a:pPr algn="r"/>
            <a:r>
              <a:rPr lang="en-IN" altLang="en-US">
                <a:solidFill>
                  <a:srgbClr val="FF0000"/>
                </a:solidFill>
                <a:latin typeface="Bahnschrift" panose="020B0502040204020203" charset="0"/>
                <a:ea typeface="Malgun Gothic" panose="020B0503020000020004" charset="-127"/>
                <a:cs typeface="Bahnschrift" panose="020B0502040204020203" charset="0"/>
              </a:rPr>
              <a:t>Jaswanth</a:t>
            </a:r>
            <a:endParaRPr lang="en-IN" altLang="en-US">
              <a:solidFill>
                <a:srgbClr val="FF0000"/>
              </a:solidFill>
              <a:latin typeface="Bahnschrift" panose="020B0502040204020203" charset="0"/>
              <a:ea typeface="Malgun Gothic" panose="020B0503020000020004" charset="-127"/>
              <a:cs typeface="Bahnschrift" panose="020B0502040204020203" charset="0"/>
            </a:endParaRPr>
          </a:p>
          <a:p>
            <a:pPr algn="r"/>
            <a:r>
              <a:rPr lang="en-IN" altLang="en-US">
                <a:solidFill>
                  <a:srgbClr val="FF0000"/>
                </a:solidFill>
                <a:latin typeface="Bahnschrift" panose="020B0502040204020203" charset="0"/>
                <a:ea typeface="Malgun Gothic" panose="020B0503020000020004" charset="-127"/>
                <a:cs typeface="Bahnschrift" panose="020B0502040204020203" charset="0"/>
              </a:rPr>
              <a:t>Manasa</a:t>
            </a:r>
            <a:endParaRPr lang="en-IN" altLang="en-US">
              <a:solidFill>
                <a:srgbClr val="FF0000"/>
              </a:solidFill>
              <a:latin typeface="Bahnschrift" panose="020B0502040204020203" charset="0"/>
              <a:ea typeface="Malgun Gothic" panose="020B0503020000020004" charset="-127"/>
              <a:cs typeface="Bahnschrift" panose="020B0502040204020203" charset="0"/>
            </a:endParaRPr>
          </a:p>
          <a:p>
            <a:pPr algn="r"/>
            <a:r>
              <a:rPr lang="en-IN" altLang="en-US">
                <a:solidFill>
                  <a:srgbClr val="FF0000"/>
                </a:solidFill>
                <a:latin typeface="Bahnschrift" panose="020B0502040204020203" charset="0"/>
                <a:ea typeface="Malgun Gothic" panose="020B0503020000020004" charset="-127"/>
                <a:cs typeface="Bahnschrift" panose="020B0502040204020203" charset="0"/>
              </a:rPr>
              <a:t>Sai Sruthi </a:t>
            </a:r>
            <a:endParaRPr lang="en-IN" altLang="en-US">
              <a:solidFill>
                <a:srgbClr val="FF0000"/>
              </a:solidFill>
              <a:latin typeface="Bahnschrift" panose="020B0502040204020203" charset="0"/>
              <a:ea typeface="Malgun Gothic" panose="020B0503020000020004" charset="-127"/>
              <a:cs typeface="Bahnschrift" panose="020B0502040204020203" charset="0"/>
            </a:endParaRPr>
          </a:p>
          <a:p>
            <a:pPr algn="r"/>
            <a:r>
              <a:rPr lang="en-IN" altLang="en-US">
                <a:solidFill>
                  <a:srgbClr val="FF0000"/>
                </a:solidFill>
                <a:latin typeface="Bahnschrift" panose="020B0502040204020203" charset="0"/>
                <a:ea typeface="Malgun Gothic" panose="020B0503020000020004" charset="-127"/>
                <a:cs typeface="Bahnschrift" panose="020B0502040204020203" charset="0"/>
              </a:rPr>
              <a:t>Salman</a:t>
            </a:r>
            <a:endParaRPr lang="en-IN" altLang="en-US">
              <a:solidFill>
                <a:srgbClr val="FF0000"/>
              </a:solidFill>
              <a:latin typeface="Bahnschrift" panose="020B0502040204020203" charset="0"/>
              <a:ea typeface="Malgun Gothic" panose="020B0503020000020004" charset="-127"/>
              <a:cs typeface="Bahnschrift" panose="020B0502040204020203" charset="0"/>
            </a:endParaRPr>
          </a:p>
          <a:p>
            <a:pPr algn="r"/>
            <a:r>
              <a:rPr lang="en-IN" altLang="en-US">
                <a:solidFill>
                  <a:srgbClr val="FF0000"/>
                </a:solidFill>
                <a:latin typeface="Bahnschrift" panose="020B0502040204020203" charset="0"/>
                <a:ea typeface="Malgun Gothic" panose="020B0503020000020004" charset="-127"/>
                <a:cs typeface="Bahnschrift" panose="020B0502040204020203" charset="0"/>
              </a:rPr>
              <a:t>Kavya </a:t>
            </a:r>
            <a:endParaRPr lang="en-IN" altLang="en-US">
              <a:solidFill>
                <a:srgbClr val="FF0000"/>
              </a:solidFill>
              <a:latin typeface="Bahnschrift" panose="020B0502040204020203" charset="0"/>
              <a:ea typeface="Malgun Gothic" panose="020B0503020000020004" charset="-127"/>
              <a:cs typeface="Bahnschrift" panose="020B0502040204020203"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normAutofit fontScale="90000"/>
          </a:bodyPr>
          <a:p>
            <a:pPr algn="ctr"/>
            <a:r>
              <a:rPr lang="en-IN" altLang="en-US">
                <a:latin typeface="Arial Black" panose="020B0A04020102020204" charset="0"/>
                <a:cs typeface="Arial Black" panose="020B0A04020102020204" charset="0"/>
              </a:rPr>
              <a:t>BUILDING FLASK WITH WEB PAGES  </a:t>
            </a:r>
            <a:endParaRPr lang="en-IN" altLang="en-US">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normAutofit lnSpcReduction="20000"/>
          </a:bodyPr>
          <a:p>
            <a:r>
              <a:rPr lang="en-US"/>
              <a:t>Let us build flask file ’PAE_Flask.ipynb’ which is a web framework written in python for server-side scripting. Let’s see step by step procedure for building the backend application.</a:t>
            </a:r>
            <a:endParaRPr lang="en-US"/>
          </a:p>
          <a:p>
            <a:endParaRPr lang="en-US"/>
          </a:p>
          <a:p>
            <a:r>
              <a:rPr lang="en-US"/>
              <a:t>  You can also run this on spyder, given as app.py</a:t>
            </a:r>
            <a:endParaRPr lang="en-US"/>
          </a:p>
          <a:p>
            <a:r>
              <a:rPr lang="en-US"/>
              <a:t>  App starts running when “__name__” constructor is called in main.</a:t>
            </a:r>
            <a:endParaRPr lang="en-US"/>
          </a:p>
          <a:p>
            <a:r>
              <a:rPr lang="en-US"/>
              <a:t>  Render_template is used to return html file.</a:t>
            </a:r>
            <a:endParaRPr lang="en-US"/>
          </a:p>
          <a:p>
            <a:r>
              <a:rPr lang="en-US"/>
              <a:t>  “GET” method is used to take input from the user.</a:t>
            </a:r>
            <a:endParaRPr lang="en-US"/>
          </a:p>
          <a:p>
            <a:r>
              <a:rPr lang="en-US"/>
              <a:t>  “POST” method is used to display the output to the user.</a:t>
            </a:r>
            <a:endParaRPr lang="en-US"/>
          </a:p>
          <a:p>
            <a:r>
              <a:rPr lang="en-IN" altLang="en-US"/>
              <a:t>  A webpage is created as “loll.html” for predictin of employee</a:t>
            </a:r>
            <a:endParaRPr lang="en-I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normAutofit fontScale="90000"/>
          </a:bodyPr>
          <a:p>
            <a:r>
              <a:rPr lang="en-IN" altLang="en-US">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TRAINING OF MODEL IN IBM CLOUD</a:t>
            </a:r>
            <a:endParaRPr lang="en-IN" altLang="en-US">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p>
            <a:r>
              <a:rPr lang="en-IN" altLang="en-US" sz="3600"/>
              <a:t>For training the model in IBM cloud you need to create an account in IBM</a:t>
            </a:r>
            <a:endParaRPr lang="en-IN" altLang="en-US" sz="3600"/>
          </a:p>
          <a:p>
            <a:r>
              <a:rPr lang="en-IN" altLang="en-US" sz="3600"/>
              <a:t>After Registration , Login into your IBM account</a:t>
            </a:r>
            <a:endParaRPr lang="en-IN" altLang="en-US" sz="3600"/>
          </a:p>
          <a:p>
            <a:r>
              <a:rPr lang="en-IN" altLang="en-US" sz="3600"/>
              <a:t>There includes two steps in training :</a:t>
            </a:r>
            <a:endParaRPr lang="en-IN" altLang="en-US" sz="3600"/>
          </a:p>
          <a:p>
            <a:pPr lvl="1"/>
            <a:r>
              <a:rPr lang="en-IN" altLang="en-US" sz="3200"/>
              <a:t>1. Train the Machine learning model to IBM</a:t>
            </a:r>
            <a:endParaRPr lang="en-IN" altLang="en-US" sz="3200"/>
          </a:p>
          <a:p>
            <a:pPr lvl="1"/>
            <a:r>
              <a:rPr lang="en-IN" altLang="en-US" sz="3200"/>
              <a:t>2. Integrate Flask with IBM with scoring end point</a:t>
            </a:r>
            <a:endParaRPr lang="en-IN" altLang="en-US" sz="3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8" name="Content Placeholder 7" descr="2021-06-08 (22)"/>
          <p:cNvPicPr>
            <a:picLocks noChangeAspect="1"/>
          </p:cNvPicPr>
          <p:nvPr>
            <p:ph idx="1"/>
          </p:nvPr>
        </p:nvPicPr>
        <p:blipFill>
          <a:blip r:embed="rId1"/>
          <a:srcRect t="13177" b="10404"/>
          <a:stretch>
            <a:fillRect/>
          </a:stretch>
        </p:blipFill>
        <p:spPr>
          <a:xfrm>
            <a:off x="875030" y="796290"/>
            <a:ext cx="10441940" cy="52101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6" name="Content Placeholder 5" descr="2021-06-08 (23)"/>
          <p:cNvPicPr>
            <a:picLocks noChangeAspect="1"/>
          </p:cNvPicPr>
          <p:nvPr>
            <p:ph idx="1"/>
          </p:nvPr>
        </p:nvPicPr>
        <p:blipFill>
          <a:blip r:embed="rId1"/>
          <a:srcRect t="32263" b="4494"/>
          <a:stretch>
            <a:fillRect/>
          </a:stretch>
        </p:blipFill>
        <p:spPr>
          <a:xfrm>
            <a:off x="1861185" y="1193800"/>
            <a:ext cx="8950960" cy="47879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14CD68"/>
            </a:gs>
            <a:gs pos="100000">
              <a:srgbClr val="035C7D"/>
            </a:gs>
          </a:gsLst>
          <a:lin ang="5400000" scaled="0"/>
        </a:gradFill>
        <a:effectLst/>
      </p:bgPr>
    </p:bg>
    <p:spTree>
      <p:nvGrpSpPr>
        <p:cNvPr id="1" name=""/>
        <p:cNvGrpSpPr/>
        <p:nvPr/>
      </p:nvGrpSpPr>
      <p:grpSpPr/>
      <p:pic>
        <p:nvPicPr>
          <p:cNvPr id="4" name="Content Placeholder 3" descr="2021-06-08 (26)"/>
          <p:cNvPicPr>
            <a:picLocks noChangeAspect="1"/>
          </p:cNvPicPr>
          <p:nvPr>
            <p:ph idx="1"/>
          </p:nvPr>
        </p:nvPicPr>
        <p:blipFill>
          <a:blip r:embed="rId1"/>
          <a:srcRect l="8012" t="28977" r="32037" b="5216"/>
          <a:stretch>
            <a:fillRect/>
          </a:stretch>
        </p:blipFill>
        <p:spPr>
          <a:xfrm>
            <a:off x="480060" y="102870"/>
            <a:ext cx="5288280" cy="3263900"/>
          </a:xfrm>
          <a:prstGeom prst="rect">
            <a:avLst/>
          </a:prstGeom>
        </p:spPr>
      </p:pic>
      <p:pic>
        <p:nvPicPr>
          <p:cNvPr id="5" name="Picture 4" descr="2021-06-08 (27)"/>
          <p:cNvPicPr>
            <a:picLocks noChangeAspect="1"/>
          </p:cNvPicPr>
          <p:nvPr/>
        </p:nvPicPr>
        <p:blipFill>
          <a:blip r:embed="rId2"/>
          <a:srcRect l="8851" t="31218" r="36004" b="9343"/>
          <a:stretch>
            <a:fillRect/>
          </a:stretch>
        </p:blipFill>
        <p:spPr>
          <a:xfrm>
            <a:off x="6001385" y="3002280"/>
            <a:ext cx="6059805" cy="36722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4" name="Content Placeholder 3" descr="2021-06-08 (28)"/>
          <p:cNvPicPr>
            <a:picLocks noChangeAspect="1"/>
          </p:cNvPicPr>
          <p:nvPr>
            <p:ph idx="1"/>
          </p:nvPr>
        </p:nvPicPr>
        <p:blipFill>
          <a:blip r:embed="rId1"/>
          <a:srcRect t="27039" b="5545"/>
          <a:stretch>
            <a:fillRect/>
          </a:stretch>
        </p:blipFill>
        <p:spPr>
          <a:xfrm>
            <a:off x="188595" y="135255"/>
            <a:ext cx="7739380" cy="2933700"/>
          </a:xfrm>
          <a:prstGeom prst="rect">
            <a:avLst/>
          </a:prstGeom>
        </p:spPr>
      </p:pic>
      <p:pic>
        <p:nvPicPr>
          <p:cNvPr id="5" name="Picture 4" descr="2021-06-08 (29)"/>
          <p:cNvPicPr>
            <a:picLocks noChangeAspect="1"/>
          </p:cNvPicPr>
          <p:nvPr/>
        </p:nvPicPr>
        <p:blipFill>
          <a:blip r:embed="rId2"/>
          <a:srcRect t="32285" b="4009"/>
          <a:stretch>
            <a:fillRect/>
          </a:stretch>
        </p:blipFill>
        <p:spPr>
          <a:xfrm>
            <a:off x="3698875" y="3605530"/>
            <a:ext cx="8081645" cy="289433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4CD68"/>
            </a:gs>
            <a:gs pos="100000">
              <a:srgbClr val="035C7D"/>
            </a:gs>
          </a:gsLst>
          <a:lin ang="5400000" scaled="0"/>
        </a:gradFill>
        <a:effectLst/>
      </p:bgPr>
    </p:bg>
    <p:spTree>
      <p:nvGrpSpPr>
        <p:cNvPr id="1" name=""/>
        <p:cNvGrpSpPr/>
        <p:nvPr/>
      </p:nvGrpSpPr>
      <p:grpSpPr/>
      <p:pic>
        <p:nvPicPr>
          <p:cNvPr id="4" name="Picture 3" descr="2021-06-08 (31)"/>
          <p:cNvPicPr>
            <a:picLocks noChangeAspect="1"/>
          </p:cNvPicPr>
          <p:nvPr/>
        </p:nvPicPr>
        <p:blipFill>
          <a:blip r:embed="rId1"/>
          <a:srcRect t="28546" b="6143"/>
          <a:stretch>
            <a:fillRect/>
          </a:stretch>
        </p:blipFill>
        <p:spPr>
          <a:xfrm>
            <a:off x="3742055" y="3717290"/>
            <a:ext cx="8308340" cy="3050540"/>
          </a:xfrm>
          <a:prstGeom prst="rect">
            <a:avLst/>
          </a:prstGeom>
        </p:spPr>
      </p:pic>
      <p:pic>
        <p:nvPicPr>
          <p:cNvPr id="6" name="Picture 5" descr="2021-06-08 (35)"/>
          <p:cNvPicPr>
            <a:picLocks noChangeAspect="1"/>
          </p:cNvPicPr>
          <p:nvPr/>
        </p:nvPicPr>
        <p:blipFill>
          <a:blip r:embed="rId2"/>
          <a:srcRect t="28018" b="5862"/>
          <a:stretch>
            <a:fillRect/>
          </a:stretch>
        </p:blipFill>
        <p:spPr>
          <a:xfrm>
            <a:off x="271145" y="222250"/>
            <a:ext cx="8790940" cy="32677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4" name="Picture 3" descr="2021-06-08 (33)"/>
          <p:cNvPicPr>
            <a:picLocks noChangeAspect="1"/>
          </p:cNvPicPr>
          <p:nvPr/>
        </p:nvPicPr>
        <p:blipFill>
          <a:blip r:embed="rId1"/>
          <a:srcRect t="28815" b="5873"/>
          <a:stretch>
            <a:fillRect/>
          </a:stretch>
        </p:blipFill>
        <p:spPr>
          <a:xfrm>
            <a:off x="3783330" y="3651250"/>
            <a:ext cx="8247380" cy="3028315"/>
          </a:xfrm>
          <a:prstGeom prst="rect">
            <a:avLst/>
          </a:prstGeom>
        </p:spPr>
      </p:pic>
      <p:pic>
        <p:nvPicPr>
          <p:cNvPr id="5" name="Content Placeholder 4" descr="2021-06-08 (32)"/>
          <p:cNvPicPr>
            <a:picLocks noChangeAspect="1"/>
          </p:cNvPicPr>
          <p:nvPr>
            <p:ph idx="1"/>
          </p:nvPr>
        </p:nvPicPr>
        <p:blipFill>
          <a:blip r:embed="rId2"/>
          <a:srcRect t="28018" b="5076"/>
          <a:stretch>
            <a:fillRect/>
          </a:stretch>
        </p:blipFill>
        <p:spPr>
          <a:xfrm>
            <a:off x="143510" y="180975"/>
            <a:ext cx="7739380" cy="324993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4" name="Picture 3" descr="2021-06-08 (37)"/>
          <p:cNvPicPr>
            <a:picLocks noChangeAspect="1"/>
          </p:cNvPicPr>
          <p:nvPr/>
        </p:nvPicPr>
        <p:blipFill>
          <a:blip r:embed="rId1"/>
          <a:srcRect t="4267" b="4806"/>
          <a:stretch>
            <a:fillRect/>
          </a:stretch>
        </p:blipFill>
        <p:spPr>
          <a:xfrm>
            <a:off x="1066800" y="961390"/>
            <a:ext cx="10058400" cy="51415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4" name="Picture 3" descr="2021-06-08 (38)"/>
          <p:cNvPicPr>
            <a:picLocks noChangeAspect="1"/>
          </p:cNvPicPr>
          <p:nvPr/>
        </p:nvPicPr>
        <p:blipFill>
          <a:blip r:embed="rId1"/>
          <a:srcRect t="3739" b="4267"/>
          <a:stretch>
            <a:fillRect/>
          </a:stretch>
        </p:blipFill>
        <p:spPr>
          <a:xfrm>
            <a:off x="146685" y="144145"/>
            <a:ext cx="6271895" cy="3243580"/>
          </a:xfrm>
          <a:prstGeom prst="rect">
            <a:avLst/>
          </a:prstGeom>
        </p:spPr>
      </p:pic>
      <p:pic>
        <p:nvPicPr>
          <p:cNvPr id="5" name="Picture 4" descr="2021-06-08 (39)"/>
          <p:cNvPicPr>
            <a:picLocks noChangeAspect="1"/>
          </p:cNvPicPr>
          <p:nvPr/>
        </p:nvPicPr>
        <p:blipFill>
          <a:blip r:embed="rId2"/>
          <a:srcRect t="4537" b="4278"/>
          <a:stretch>
            <a:fillRect/>
          </a:stretch>
        </p:blipFill>
        <p:spPr>
          <a:xfrm>
            <a:off x="5023485" y="3497580"/>
            <a:ext cx="6950710" cy="33604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a:xfrm>
            <a:off x="838200" y="1314450"/>
            <a:ext cx="10515600" cy="3950970"/>
          </a:xfrm>
        </p:spPr>
        <p:txBody>
          <a:bodyPr>
            <a:normAutofit fontScale="90000"/>
          </a:bodyPr>
          <a:p>
            <a:pPr algn="ctr"/>
            <a:r>
              <a:rPr lang="en-US" sz="3555">
                <a:solidFill>
                  <a:srgbClr val="FF0000"/>
                </a:solidFill>
                <a:latin typeface="Bahnschrift" panose="020B0502040204020203" charset="0"/>
                <a:cs typeface="Bahnschrift" panose="020B0502040204020203" charset="0"/>
              </a:rPr>
              <a:t>Every year a lot of companies hire a number of employees. The companies invest time and money in training those employees, not just this but there are training programs within the companies for their existing employees as well. The concept of these programs is to increase the effectiveness of their employees. If there is any model that can predict employee attrition it will be easy to analyze the attrition process and improving the performance of employees.</a:t>
            </a:r>
            <a:br>
              <a:rPr lang="en-US" sz="3555">
                <a:solidFill>
                  <a:srgbClr val="FF0000"/>
                </a:solidFill>
                <a:latin typeface="Bahnschrift" panose="020B0502040204020203" charset="0"/>
                <a:cs typeface="Bahnschrift" panose="020B0502040204020203" charset="0"/>
              </a:rPr>
            </a:br>
            <a:br>
              <a:rPr lang="en-US" sz="3555">
                <a:solidFill>
                  <a:srgbClr val="FF0000"/>
                </a:solidFill>
                <a:latin typeface="Bahnschrift" panose="020B0502040204020203" charset="0"/>
                <a:cs typeface="Bahnschrift" panose="020B0502040204020203" charset="0"/>
              </a:rPr>
            </a:br>
            <a:r>
              <a:rPr lang="en-US" sz="3555">
                <a:solidFill>
                  <a:srgbClr val="FF0000"/>
                </a:solidFill>
                <a:latin typeface="Bahnschrift" panose="020B0502040204020203" charset="0"/>
                <a:cs typeface="Bahnschrift" panose="020B0502040204020203" charset="0"/>
              </a:rPr>
              <a:t>The intension is to build a model that predicts the Attrition of the Employees based on the given factors of an employee using Machine Learning.</a:t>
            </a:r>
            <a:endParaRPr lang="en-US" sz="3555">
              <a:solidFill>
                <a:srgbClr val="FF0000"/>
              </a:solidFill>
              <a:latin typeface="Bahnschrift" panose="020B0502040204020203" charset="0"/>
              <a:cs typeface="Bahnschrift" panose="020B0502040204020203"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pic>
        <p:nvPicPr>
          <p:cNvPr id="4" name="Picture 3" descr="2021-06-08 (40)"/>
          <p:cNvPicPr>
            <a:picLocks noChangeAspect="1"/>
          </p:cNvPicPr>
          <p:nvPr/>
        </p:nvPicPr>
        <p:blipFill>
          <a:blip r:embed="rId1"/>
          <a:srcRect t="3998" b="4795"/>
          <a:stretch>
            <a:fillRect/>
          </a:stretch>
        </p:blipFill>
        <p:spPr>
          <a:xfrm>
            <a:off x="149860" y="90170"/>
            <a:ext cx="6174105" cy="3166110"/>
          </a:xfrm>
          <a:prstGeom prst="rect">
            <a:avLst/>
          </a:prstGeom>
        </p:spPr>
      </p:pic>
      <p:pic>
        <p:nvPicPr>
          <p:cNvPr id="5" name="Picture 4" descr="2021-06-08 (43)"/>
          <p:cNvPicPr>
            <a:picLocks noChangeAspect="1"/>
          </p:cNvPicPr>
          <p:nvPr/>
        </p:nvPicPr>
        <p:blipFill>
          <a:blip r:embed="rId2"/>
          <a:srcRect t="4537" b="5065"/>
          <a:stretch>
            <a:fillRect/>
          </a:stretch>
        </p:blipFill>
        <p:spPr>
          <a:xfrm>
            <a:off x="5250180" y="3319145"/>
            <a:ext cx="6784340" cy="3448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IN" altLang="en-US">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FLASK FILES USING SPYDER</a:t>
            </a:r>
            <a:endParaRPr lang="en-IN" altLang="en-US">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p>
            <a:endParaRPr lang="en-US"/>
          </a:p>
        </p:txBody>
      </p:sp>
      <p:pic>
        <p:nvPicPr>
          <p:cNvPr id="7" name="Picture 6" descr="2021-06-08 (10)"/>
          <p:cNvPicPr>
            <a:picLocks noChangeAspect="1"/>
          </p:cNvPicPr>
          <p:nvPr/>
        </p:nvPicPr>
        <p:blipFill>
          <a:blip r:embed="rId1"/>
          <a:srcRect r="-46869"/>
          <a:stretch>
            <a:fillRect/>
          </a:stretch>
        </p:blipFill>
        <p:spPr>
          <a:xfrm>
            <a:off x="151130" y="1459230"/>
            <a:ext cx="8694420" cy="5142865"/>
          </a:xfrm>
          <a:prstGeom prst="rect">
            <a:avLst/>
          </a:prstGeom>
        </p:spPr>
      </p:pic>
      <p:pic>
        <p:nvPicPr>
          <p:cNvPr id="8" name="Picture 7" descr="2021-06-08 (11)"/>
          <p:cNvPicPr>
            <a:picLocks noChangeAspect="1"/>
          </p:cNvPicPr>
          <p:nvPr/>
        </p:nvPicPr>
        <p:blipFill>
          <a:blip r:embed="rId2"/>
          <a:srcRect r="31128"/>
          <a:stretch>
            <a:fillRect/>
          </a:stretch>
        </p:blipFill>
        <p:spPr>
          <a:xfrm>
            <a:off x="6273165" y="1459230"/>
            <a:ext cx="5742305" cy="514286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4" name="Title 3"/>
          <p:cNvSpPr>
            <a:spLocks noGrp="1"/>
          </p:cNvSpPr>
          <p:nvPr>
            <p:ph type="title"/>
          </p:nvPr>
        </p:nvSpPr>
        <p:spPr/>
        <p:txBody>
          <a:bodyPr/>
          <a:p>
            <a:endParaRPr lang="en-US"/>
          </a:p>
        </p:txBody>
      </p:sp>
      <p:pic>
        <p:nvPicPr>
          <p:cNvPr id="5" name="Content Placeholder 4" descr="2021-06-08 (8)"/>
          <p:cNvPicPr>
            <a:picLocks noChangeAspect="1"/>
          </p:cNvPicPr>
          <p:nvPr>
            <p:ph idx="1"/>
          </p:nvPr>
        </p:nvPicPr>
        <p:blipFill>
          <a:blip r:embed="rId1"/>
          <a:srcRect r="33859"/>
          <a:stretch>
            <a:fillRect/>
          </a:stretch>
        </p:blipFill>
        <p:spPr>
          <a:xfrm>
            <a:off x="169545" y="180975"/>
            <a:ext cx="5541010" cy="6369685"/>
          </a:xfrm>
          <a:prstGeom prst="rect">
            <a:avLst/>
          </a:prstGeom>
        </p:spPr>
      </p:pic>
      <p:pic>
        <p:nvPicPr>
          <p:cNvPr id="6" name="Picture 5" descr="2021-06-08 (9)"/>
          <p:cNvPicPr>
            <a:picLocks noChangeAspect="1"/>
          </p:cNvPicPr>
          <p:nvPr/>
        </p:nvPicPr>
        <p:blipFill>
          <a:blip r:embed="rId2"/>
          <a:stretch>
            <a:fillRect/>
          </a:stretch>
        </p:blipFill>
        <p:spPr>
          <a:xfrm>
            <a:off x="5842635" y="180340"/>
            <a:ext cx="6047105" cy="63709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normAutofit fontScale="90000"/>
          </a:bodyPr>
          <a:p>
            <a:r>
              <a:rPr lang="en-IN" altLang="en-US"/>
              <a:t>INPUT			</a:t>
            </a:r>
            <a:r>
              <a:rPr lang="en-IN" altLang="en-US">
                <a:latin typeface="Arial Black" panose="020B0A04020102020204" charset="0"/>
                <a:cs typeface="Arial Black" panose="020B0A04020102020204" charset="0"/>
              </a:rPr>
              <a:t>FROM IBM</a:t>
            </a:r>
            <a:r>
              <a:rPr lang="en-IN" altLang="en-US"/>
              <a:t>		  OUTPUT</a:t>
            </a:r>
            <a:endParaRPr lang="en-IN" altLang="en-US"/>
          </a:p>
        </p:txBody>
      </p:sp>
      <p:pic>
        <p:nvPicPr>
          <p:cNvPr id="9" name="Content Placeholder 8" descr="2021-06-08 (12)"/>
          <p:cNvPicPr>
            <a:picLocks noChangeAspect="1"/>
          </p:cNvPicPr>
          <p:nvPr>
            <p:ph idx="1"/>
          </p:nvPr>
        </p:nvPicPr>
        <p:blipFill>
          <a:blip r:embed="rId1"/>
          <a:srcRect l="67460" t="52707"/>
          <a:stretch>
            <a:fillRect/>
          </a:stretch>
        </p:blipFill>
        <p:spPr>
          <a:xfrm>
            <a:off x="7461250" y="1834515"/>
            <a:ext cx="3907790" cy="4065270"/>
          </a:xfrm>
          <a:prstGeom prst="rect">
            <a:avLst/>
          </a:prstGeom>
        </p:spPr>
      </p:pic>
      <p:pic>
        <p:nvPicPr>
          <p:cNvPr id="4" name="Content Placeholder 3" descr="2021-06-07"/>
          <p:cNvPicPr>
            <a:picLocks noChangeAspect="1"/>
          </p:cNvPicPr>
          <p:nvPr/>
        </p:nvPicPr>
        <p:blipFill>
          <a:blip r:embed="rId2"/>
          <a:srcRect r="31392"/>
          <a:stretch>
            <a:fillRect/>
          </a:stretch>
        </p:blipFill>
        <p:spPr>
          <a:xfrm>
            <a:off x="203200" y="1548130"/>
            <a:ext cx="6079490" cy="49822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IN" altLang="en-US">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PROMPT FOR OPENING FILE</a:t>
            </a:r>
            <a:endParaRPr lang="en-IN" altLang="en-US">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pic>
        <p:nvPicPr>
          <p:cNvPr id="4" name="Picture 3" descr="2021-06-08 (20)"/>
          <p:cNvPicPr>
            <a:picLocks noChangeAspect="1"/>
          </p:cNvPicPr>
          <p:nvPr/>
        </p:nvPicPr>
        <p:blipFill>
          <a:blip r:embed="rId1"/>
          <a:srcRect t="20809" b="12016"/>
          <a:stretch>
            <a:fillRect/>
          </a:stretch>
        </p:blipFill>
        <p:spPr>
          <a:xfrm>
            <a:off x="758825" y="2179955"/>
            <a:ext cx="10935970" cy="41300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5" name="Title 4"/>
          <p:cNvSpPr>
            <a:spLocks noGrp="1"/>
          </p:cNvSpPr>
          <p:nvPr>
            <p:ph type="title"/>
          </p:nvPr>
        </p:nvSpPr>
        <p:spPr/>
        <p:txBody>
          <a:bodyPr/>
          <a:p>
            <a:pPr algn="ctr"/>
            <a:r>
              <a:rPr lang="en-I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rial Black" panose="020B0A04020102020204" charset="0"/>
                <a:cs typeface="Arial Black" panose="020B0A04020102020204" charset="0"/>
              </a:rPr>
              <a:t>INPUT</a:t>
            </a:r>
            <a:endParaRPr lang="en-I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rial Black" panose="020B0A04020102020204" charset="0"/>
              <a:cs typeface="Arial Black" panose="020B0A04020102020204" charset="0"/>
            </a:endParaRPr>
          </a:p>
        </p:txBody>
      </p:sp>
      <p:sp>
        <p:nvSpPr>
          <p:cNvPr id="2" name="Content Placeholder 1"/>
          <p:cNvSpPr/>
          <p:nvPr>
            <p:ph idx="1"/>
          </p:nvPr>
        </p:nvSpPr>
        <p:spPr/>
        <p:txBody>
          <a:bodyPr/>
          <a:p>
            <a:endParaRPr lang="en-US"/>
          </a:p>
        </p:txBody>
      </p:sp>
      <p:pic>
        <p:nvPicPr>
          <p:cNvPr id="3" name="Picture 2" descr="2021-06-08 (44)"/>
          <p:cNvPicPr>
            <a:picLocks noChangeAspect="1"/>
          </p:cNvPicPr>
          <p:nvPr/>
        </p:nvPicPr>
        <p:blipFill>
          <a:blip r:embed="rId1"/>
          <a:srcRect t="4537" b="5873"/>
          <a:stretch>
            <a:fillRect/>
          </a:stretch>
        </p:blipFill>
        <p:spPr>
          <a:xfrm>
            <a:off x="1066800" y="1468755"/>
            <a:ext cx="10058400" cy="506603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I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rial Black" panose="020B0A04020102020204" charset="0"/>
                <a:cs typeface="Arial Black" panose="020B0A04020102020204" charset="0"/>
              </a:rPr>
              <a:t>OUTPUT</a:t>
            </a:r>
            <a:endParaRPr lang="en-IN" altLang="en-US">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Arial Black" panose="020B0A04020102020204" charset="0"/>
              <a:cs typeface="Arial Black" panose="020B0A04020102020204" charset="0"/>
            </a:endParaRPr>
          </a:p>
        </p:txBody>
      </p:sp>
      <p:pic>
        <p:nvPicPr>
          <p:cNvPr id="4" name="Picture 3" descr="2021-06-08 (21)"/>
          <p:cNvPicPr>
            <a:picLocks noChangeAspect="1"/>
          </p:cNvPicPr>
          <p:nvPr/>
        </p:nvPicPr>
        <p:blipFill>
          <a:blip r:embed="rId1"/>
          <a:srcRect t="4009" b="3739"/>
          <a:stretch>
            <a:fillRect/>
          </a:stretch>
        </p:blipFill>
        <p:spPr>
          <a:xfrm>
            <a:off x="1066800" y="1384300"/>
            <a:ext cx="10058400" cy="52165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6" name="Title 5"/>
          <p:cNvSpPr>
            <a:spLocks noGrp="1"/>
          </p:cNvSpPr>
          <p:nvPr>
            <p:ph type="title"/>
          </p:nvPr>
        </p:nvSpPr>
        <p:spPr/>
        <p:txBody>
          <a:bodyPr/>
          <a:p>
            <a:endParaRPr lang="en-US"/>
          </a:p>
        </p:txBody>
      </p:sp>
      <p:pic>
        <p:nvPicPr>
          <p:cNvPr id="5" name="Content Placeholder 4"/>
          <p:cNvPicPr>
            <a:picLocks noChangeAspect="1"/>
          </p:cNvPicPr>
          <p:nvPr>
            <p:ph idx="1"/>
          </p:nvPr>
        </p:nvPicPr>
        <p:blipFill>
          <a:blip r:embed="rId1"/>
          <a:stretch>
            <a:fillRect/>
          </a:stretch>
        </p:blipFill>
        <p:spPr>
          <a:xfrm>
            <a:off x="-25400" y="-36195"/>
            <a:ext cx="12217400" cy="68897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245995" y="1282065"/>
            <a:ext cx="7186930" cy="4699635"/>
          </a:xfrm>
          <a:prstGeom prst="rect">
            <a:avLst/>
          </a:prstGeom>
        </p:spPr>
      </p:pic>
      <p:sp>
        <p:nvSpPr>
          <p:cNvPr id="5" name="Rectangles 4"/>
          <p:cNvSpPr/>
          <p:nvPr/>
        </p:nvSpPr>
        <p:spPr>
          <a:xfrm>
            <a:off x="5408930" y="4132580"/>
            <a:ext cx="3863975" cy="16541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p>
            <a:pPr algn="ctr"/>
            <a:endParaRPr lang="en-US"/>
          </a:p>
        </p:txBody>
      </p:sp>
      <p:sp>
        <p:nvSpPr>
          <p:cNvPr id="2" name="Title 1"/>
          <p:cNvSpPr>
            <a:spLocks noGrp="1"/>
          </p:cNvSpPr>
          <p:nvPr>
            <p:ph type="title"/>
          </p:nvPr>
        </p:nvSpPr>
        <p:spPr>
          <a:xfrm>
            <a:off x="6452870" y="4497070"/>
            <a:ext cx="2280920" cy="920750"/>
          </a:xfrm>
        </p:spPr>
        <p:txBody>
          <a:bodyPr/>
          <a:p>
            <a:r>
              <a:rPr lang="en-IN" altLang="en-US" sz="2800" b="1"/>
              <a:t>SPYDER FLASK</a:t>
            </a:r>
            <a:br>
              <a:rPr lang="en-IN" altLang="en-US" sz="2800" b="1"/>
            </a:br>
            <a:r>
              <a:rPr lang="en-IN" altLang="en-US" sz="2800" b="1"/>
              <a:t>html ..codes</a:t>
            </a:r>
            <a:endParaRPr lang="en-IN" altLang="en-US" sz="2800" b="1"/>
          </a:p>
        </p:txBody>
      </p:sp>
      <p:sp>
        <p:nvSpPr>
          <p:cNvPr id="6" name="Text Box 5"/>
          <p:cNvSpPr txBox="1"/>
          <p:nvPr/>
        </p:nvSpPr>
        <p:spPr>
          <a:xfrm>
            <a:off x="3612515" y="266700"/>
            <a:ext cx="4801870" cy="768350"/>
          </a:xfrm>
          <a:prstGeom prst="rect">
            <a:avLst/>
          </a:prstGeom>
          <a:noFill/>
        </p:spPr>
        <p:txBody>
          <a:bodyPr wrap="square" rtlCol="0" anchor="t">
            <a:spAutoFit/>
          </a:bodyPr>
          <a:p>
            <a:r>
              <a:rPr lang="en-IN" altLang="en-US" sz="4400" b="1">
                <a:ln w="13462">
                  <a:solidFill>
                    <a:schemeClr val="bg1"/>
                  </a:solidFill>
                  <a:prstDash val="solid"/>
                </a:ln>
                <a:solidFill>
                  <a:srgbClr val="FF0000"/>
                </a:solidFill>
                <a:effectLst>
                  <a:outerShdw dist="38100" dir="2700000" algn="bl" rotWithShape="0">
                    <a:schemeClr val="accent5"/>
                  </a:outerShdw>
                </a:effectLst>
                <a:sym typeface="+mn-ea"/>
              </a:rPr>
              <a:t>BLOCK DIAGRAM</a:t>
            </a:r>
            <a:endParaRPr lang="en-IN" altLang="en-US" sz="4400" b="1">
              <a:ln w="13462">
                <a:solidFill>
                  <a:schemeClr val="bg1"/>
                </a:solidFill>
                <a:prstDash val="solid"/>
              </a:ln>
              <a:solidFill>
                <a:srgbClr val="FF0000"/>
              </a:solidFill>
              <a:effectLst>
                <a:outerShdw dist="38100" dir="2700000" algn="bl" rotWithShape="0">
                  <a:schemeClr val="accent5"/>
                </a:outerShdw>
              </a:effectLst>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normAutofit/>
          </a:bodyPr>
          <a:p>
            <a:pPr algn="ctr"/>
            <a:r>
              <a:rPr lang="en-IN" altLang="en-US" sz="18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STEPS THAT INCLUDE</a:t>
            </a:r>
            <a:br>
              <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br>
            <a:r>
              <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EMPLOYEE PREDICTION</a:t>
            </a:r>
            <a:endPar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noAutofit/>
          </a:bodyPr>
          <a:p>
            <a:r>
              <a:rPr lang="en-US" sz="2400"/>
              <a:t> Installing Python IDE. Here the priority is Anaconda.</a:t>
            </a:r>
            <a:endParaRPr lang="en-US" sz="2400"/>
          </a:p>
          <a:p>
            <a:r>
              <a:rPr lang="en-US" sz="2400"/>
              <a:t> Importing the required libraries for the model to run.</a:t>
            </a:r>
            <a:endParaRPr lang="en-US" sz="2400"/>
          </a:p>
          <a:p>
            <a:r>
              <a:rPr lang="en-US" sz="2400"/>
              <a:t> Downloading the dataset and feeding it to the model.</a:t>
            </a:r>
            <a:endParaRPr lang="en-US" sz="2400"/>
          </a:p>
          <a:p>
            <a:r>
              <a:rPr lang="en-US" sz="2400"/>
              <a:t> Data pre-processing – if there any null values.</a:t>
            </a:r>
            <a:endParaRPr lang="en-US" sz="2400"/>
          </a:p>
          <a:p>
            <a:r>
              <a:rPr lang="en-US" sz="2400"/>
              <a:t> Converting the strings into the binary format by using Label Encoding and One </a:t>
            </a:r>
            <a:r>
              <a:rPr lang="en-IN" altLang="en-US" sz="2400"/>
              <a:t>      </a:t>
            </a:r>
            <a:r>
              <a:rPr lang="en-US" sz="2400"/>
              <a:t>Hot Encoding.</a:t>
            </a:r>
            <a:endParaRPr lang="en-US" sz="2400"/>
          </a:p>
          <a:p>
            <a:r>
              <a:rPr lang="en-US" sz="2400"/>
              <a:t> Dividing the model into Train and Test data.</a:t>
            </a:r>
            <a:endParaRPr lang="en-US" sz="2400"/>
          </a:p>
          <a:p>
            <a:r>
              <a:rPr lang="en-US" sz="2400"/>
              <a:t> Fitting the model (train dataset).</a:t>
            </a:r>
            <a:endParaRPr lang="en-US" sz="2400"/>
          </a:p>
          <a:p>
            <a:r>
              <a:rPr lang="en-US" sz="2400"/>
              <a:t> Predicting the Case Status.</a:t>
            </a: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normAutofit fontScale="90000"/>
          </a:bodyPr>
          <a:p>
            <a:pPr algn="ctr"/>
            <a:r>
              <a:rPr lang="en-IN" alt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ea typeface="DFGothic-EB" panose="02010609010101010101" charset="-128"/>
                <a:cs typeface="Arial Black" panose="020B0A04020102020204" charset="0"/>
              </a:rPr>
              <a:t>INSTALLING REQUIRED</a:t>
            </a:r>
            <a:br>
              <a:rPr lang="en-IN" alt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ea typeface="DFGothic-EB" panose="02010609010101010101" charset="-128"/>
                <a:cs typeface="Arial Black" panose="020B0A04020102020204" charset="0"/>
              </a:rPr>
            </a:br>
            <a:r>
              <a:rPr lang="en-IN" alt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ea typeface="DFGothic-EB" panose="02010609010101010101" charset="-128"/>
                <a:cs typeface="Arial Black" panose="020B0A04020102020204" charset="0"/>
              </a:rPr>
              <a:t> IDE(integrated development environment )</a:t>
            </a:r>
            <a:br>
              <a:rPr lang="en-IN" alt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ea typeface="DFGothic-EB" panose="02010609010101010101" charset="-128"/>
                <a:cs typeface="Arial Black" panose="020B0A04020102020204" charset="0"/>
              </a:rPr>
            </a:br>
            <a:r>
              <a:rPr lang="en-IN" alt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ea typeface="DFGothic-EB" panose="02010609010101010101" charset="-128"/>
                <a:cs typeface="Arial Black" panose="020B0A04020102020204" charset="0"/>
              </a:rPr>
              <a:t>with python packages</a:t>
            </a:r>
            <a:endParaRPr lang="en-IN" altLang="en-US" sz="3600"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ea typeface="DFGothic-EB" panose="02010609010101010101" charset="-128"/>
              <a:cs typeface="Arial Black" panose="020B0A04020102020204" charset="0"/>
            </a:endParaRPr>
          </a:p>
        </p:txBody>
      </p:sp>
      <p:sp>
        <p:nvSpPr>
          <p:cNvPr id="3" name="Content Placeholder 2"/>
          <p:cNvSpPr>
            <a:spLocks noGrp="1"/>
          </p:cNvSpPr>
          <p:nvPr>
            <p:ph idx="1"/>
          </p:nvPr>
        </p:nvSpPr>
        <p:spPr/>
        <p:txBody>
          <a:bodyPr>
            <a:normAutofit fontScale="70000"/>
          </a:bodyPr>
          <a:p>
            <a:r>
              <a:rPr lang="en-IN" altLang="en-US"/>
              <a:t>First we need to install Anaconda/ PyCharm IDE is Ideal to complete this project</a:t>
            </a:r>
            <a:endParaRPr lang="en-IN" altLang="en-US"/>
          </a:p>
          <a:p>
            <a:r>
              <a:rPr lang="en-IN" altLang="en-US"/>
              <a:t>We need to install the following packages:</a:t>
            </a:r>
            <a:endParaRPr lang="en-IN" altLang="en-US"/>
          </a:p>
          <a:p>
            <a:r>
              <a:rPr lang="en-IN" altLang="en-US"/>
              <a:t>1.Numpy: This package is used to perform numerical computations. This package is pre-installed in anaconda.</a:t>
            </a:r>
            <a:endParaRPr lang="en-IN" altLang="en-US"/>
          </a:p>
          <a:p>
            <a:r>
              <a:rPr lang="en-IN" altLang="en-US"/>
              <a:t>2.Pandas: Pandas is one of the most widely used python libraries in data science. It provides high-performance, easy to use structures, and data analysis tools. This package is pre-installed in anaconda.</a:t>
            </a:r>
            <a:endParaRPr lang="en-IN" altLang="en-US"/>
          </a:p>
          <a:p>
            <a:r>
              <a:rPr lang="en-IN" altLang="en-US"/>
              <a:t>3.Matplotlib: Matplotlib is a comprehensive library for creating static, animated, and interactive visualizations in Python. This package is pre-installed in anaconda.</a:t>
            </a:r>
            <a:endParaRPr lang="en-IN" altLang="en-US"/>
          </a:p>
          <a:p>
            <a:r>
              <a:rPr lang="en-IN" altLang="en-US"/>
              <a:t>4.Scikit-learn: This is a machine learning library for the Python programming language. This package is pre-installed in anaconda.</a:t>
            </a:r>
            <a:endParaRPr lang="en-IN" altLang="en-US"/>
          </a:p>
          <a:p>
            <a:r>
              <a:rPr lang="en-IN" altLang="en-US"/>
              <a:t>5.Flask: Flask is a lightweight WSGI web application framework.</a:t>
            </a:r>
            <a:endParaRPr lang="en-I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a:xfrm>
            <a:off x="838200" y="87630"/>
            <a:ext cx="10515600" cy="1325563"/>
          </a:xfrm>
        </p:spPr>
        <p:txBody>
          <a:bodyPr/>
          <a:p>
            <a:r>
              <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Data Collection and Preprocesing</a:t>
            </a:r>
            <a:endPar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a:xfrm>
            <a:off x="838200" y="1445895"/>
            <a:ext cx="10515600" cy="4351338"/>
          </a:xfrm>
        </p:spPr>
        <p:txBody>
          <a:bodyPr>
            <a:noAutofit/>
          </a:bodyPr>
          <a:p>
            <a:r>
              <a:rPr lang="en-US" sz="2000">
                <a:cs typeface="+mn-lt"/>
              </a:rPr>
              <a:t>ML depends heavily on data, without data, it is impossible for an “AI” to learn. It is the most crucial aspect that makes algorithm training possible. In Machine Learning projects, we need a training data set. It is the actual data set used to train the model for performing various actions.</a:t>
            </a:r>
            <a:endParaRPr lang="en-US" sz="2000">
              <a:cs typeface="+mn-lt"/>
            </a:endParaRPr>
          </a:p>
          <a:p>
            <a:r>
              <a:rPr lang="en-US" sz="2000">
                <a:cs typeface="+mn-lt"/>
              </a:rPr>
              <a:t>Data pre-processing is a process of cleaning the raw data i.e. the data is collected in the real world and is converted to a clean data set. In other words, whenever the data is gathered from different sources it is collected in a raw format and this data isn’t feasible for the analysis.</a:t>
            </a:r>
            <a:endParaRPr lang="en-US" sz="2000">
              <a:cs typeface="+mn-lt"/>
            </a:endParaRPr>
          </a:p>
          <a:p>
            <a:r>
              <a:rPr lang="en-US" sz="2000">
                <a:cs typeface="+mn-lt"/>
              </a:rPr>
              <a:t>Therefore, certain steps are executed to convert the data into a small clean data set, this part of the process is called as data pre-processing Follow the following steps to process your Data</a:t>
            </a:r>
            <a:endParaRPr lang="en-US" sz="2000">
              <a:cs typeface="+mn-lt"/>
            </a:endParaRPr>
          </a:p>
          <a:p>
            <a:r>
              <a:rPr lang="en-US" sz="2000">
                <a:cs typeface="+mn-lt"/>
              </a:rPr>
              <a:t>Import the Libraries</a:t>
            </a:r>
            <a:endParaRPr lang="en-US" sz="2000">
              <a:cs typeface="+mn-lt"/>
            </a:endParaRPr>
          </a:p>
          <a:p>
            <a:r>
              <a:rPr lang="en-US" sz="2000">
                <a:cs typeface="+mn-lt"/>
              </a:rPr>
              <a:t>Importing the dataset</a:t>
            </a:r>
            <a:endParaRPr lang="en-US" sz="2000">
              <a:cs typeface="+mn-lt"/>
            </a:endParaRPr>
          </a:p>
          <a:p>
            <a:r>
              <a:rPr lang="en-US" sz="2000">
                <a:cs typeface="+mn-lt"/>
              </a:rPr>
              <a:t>Taking care of Missing Data</a:t>
            </a:r>
            <a:endParaRPr lang="en-US" sz="2000">
              <a:cs typeface="+mn-lt"/>
            </a:endParaRPr>
          </a:p>
          <a:p>
            <a:r>
              <a:rPr lang="en-US" sz="2000">
                <a:cs typeface="+mn-lt"/>
              </a:rPr>
              <a:t>Label encoding</a:t>
            </a:r>
            <a:endParaRPr lang="en-US" sz="2000">
              <a:cs typeface="+mn-lt"/>
            </a:endParaRPr>
          </a:p>
          <a:p>
            <a:r>
              <a:rPr lang="en-US" sz="2000">
                <a:cs typeface="+mn-lt"/>
              </a:rPr>
              <a:t>One Hot Encoding</a:t>
            </a:r>
            <a:endParaRPr lang="en-US" sz="2000">
              <a:cs typeface="+mn-lt"/>
            </a:endParaRPr>
          </a:p>
          <a:p>
            <a:r>
              <a:rPr lang="en-US" sz="2000">
                <a:cs typeface="+mn-lt"/>
              </a:rPr>
              <a:t>Feature Scaling</a:t>
            </a:r>
            <a:endParaRPr lang="en-US" sz="2000">
              <a:cs typeface="+mn-lt"/>
            </a:endParaRPr>
          </a:p>
          <a:p>
            <a:r>
              <a:rPr lang="en-US" sz="2000">
                <a:cs typeface="+mn-lt"/>
              </a:rPr>
              <a:t>Splitting Data into Train and Test</a:t>
            </a:r>
            <a:endParaRPr lang="en-US" sz="2000">
              <a:cs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a:xfrm>
            <a:off x="838200" y="131445"/>
            <a:ext cx="10515600" cy="1325563"/>
          </a:xfrm>
        </p:spPr>
        <p:txBody>
          <a:bodyPr/>
          <a:p>
            <a:pPr algn="ctr"/>
            <a:r>
              <a:rPr lang="en-IN" altLang="en-US">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cs typeface="Arial Black" panose="020B0A04020102020204" charset="0"/>
              </a:rPr>
              <a:t>MODEL BUILDING</a:t>
            </a:r>
            <a:endParaRPr lang="en-IN" altLang="en-US">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a:xfrm>
            <a:off x="838200" y="1533525"/>
            <a:ext cx="10515600" cy="4351338"/>
          </a:xfrm>
        </p:spPr>
        <p:txBody>
          <a:bodyPr>
            <a:noAutofit/>
          </a:bodyPr>
          <a:p>
            <a:r>
              <a:rPr lang="en-US" sz="2000"/>
              <a:t>There are several Machine learning algorithms to be used depending on the data you are going to process such as images, sound, text, and numerical values. The algorithms that you can choose according to the objective that you might have it may be Classification algorithms are Regression algorithms. As the dataset which we are using is a Regression dataset so you can use the following algorithms </a:t>
            </a:r>
            <a:endParaRPr lang="en-US" sz="2000"/>
          </a:p>
          <a:p>
            <a:endParaRPr lang="en-US" sz="2000"/>
          </a:p>
          <a:p>
            <a:r>
              <a:rPr lang="en-US" sz="2000"/>
              <a:t>Linear Regression.</a:t>
            </a:r>
            <a:endParaRPr lang="en-US" sz="2000"/>
          </a:p>
          <a:p>
            <a:r>
              <a:rPr lang="en-US" sz="2000"/>
              <a:t>Logistic Regression.</a:t>
            </a:r>
            <a:endParaRPr lang="en-US" sz="2000"/>
          </a:p>
          <a:p>
            <a:r>
              <a:rPr lang="en-US" sz="4000"/>
              <a:t>Random Forest Regression / Classification.</a:t>
            </a:r>
            <a:endParaRPr lang="en-US" sz="2000"/>
          </a:p>
          <a:p>
            <a:r>
              <a:rPr lang="en-US" sz="2000"/>
              <a:t>Decision Tree Regression / Classification.</a:t>
            </a:r>
            <a:endParaRPr lang="en-US" sz="2000"/>
          </a:p>
          <a:p>
            <a:r>
              <a:rPr lang="en-US" sz="2000"/>
              <a:t>You will need to train the datasets to run smoothly and see an incremental improvement in the prediction rate.</a:t>
            </a:r>
            <a:endParaRPr lang="en-US" sz="2000"/>
          </a:p>
          <a:p>
            <a:r>
              <a:rPr lang="en-US" sz="2000"/>
              <a:t>Now we apply the decision tree regression algorithm on our dataset.</a:t>
            </a:r>
            <a:endParaRPr 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IN" altLang="en-US" sz="36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TRAINING AND SAVING THE MODEL</a:t>
            </a:r>
            <a:endParaRPr lang="en-IN" altLang="en-US" sz="360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normAutofit lnSpcReduction="10000"/>
          </a:bodyPr>
          <a:p>
            <a:r>
              <a:rPr lang="en-US" sz="2400"/>
              <a:t>Once after splitting the data into train and test, the data should be fed to an algorithm to build a model.</a:t>
            </a:r>
            <a:endParaRPr lang="en-US" sz="2400"/>
          </a:p>
          <a:p>
            <a:r>
              <a:rPr lang="en-US" sz="2400"/>
              <a:t>The machine learning algorithms used for this model here is Linear Regression. The Random Forest Classifier is a set of decision trees from a randomly selected subset of the training set. It aggregates the votes from different decision trees to decide the final class of the test object.</a:t>
            </a:r>
            <a:endParaRPr lang="en-US" sz="2400"/>
          </a:p>
          <a:p>
            <a:r>
              <a:rPr lang="en-US" sz="2400"/>
              <a:t>After building the model we have to save the model</a:t>
            </a:r>
            <a:endParaRPr lang="en-US" sz="2400"/>
          </a:p>
          <a:p>
            <a:r>
              <a:rPr lang="en-US" sz="2400"/>
              <a:t>Pickle in Python is primarily used in serializing and deserializing a Python object structure. In other words, it's the process of converting a Python object into a byte stream to store it in a file/database, maintain program state across sessions or transport data over the network. wb indicates the write method and rd indicates the read method.</a:t>
            </a:r>
            <a:endParaRPr lang="en-US"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14CD68"/>
            </a:gs>
            <a:gs pos="100000">
              <a:srgbClr val="035C7D"/>
            </a:gs>
          </a:gsLst>
          <a:lin ang="5400000" scaled="0"/>
        </a:gradFill>
        <a:effectLst/>
      </p:bgPr>
    </p:bg>
    <p:spTree>
      <p:nvGrpSpPr>
        <p:cNvPr id="1" name=""/>
        <p:cNvGrpSpPr/>
        <p:nvPr/>
      </p:nvGrpSpPr>
      <p:grpSpPr/>
      <p:sp>
        <p:nvSpPr>
          <p:cNvPr id="2" name="Title 1"/>
          <p:cNvSpPr>
            <a:spLocks noGrp="1"/>
          </p:cNvSpPr>
          <p:nvPr>
            <p:ph type="title"/>
          </p:nvPr>
        </p:nvSpPr>
        <p:spPr/>
        <p:txBody>
          <a:bodyPr/>
          <a:p>
            <a:pPr algn="ctr"/>
            <a:r>
              <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rPr>
              <a:t>BUILDING FLASK APPLICATION</a:t>
            </a:r>
            <a:endParaRPr lang="en-IN" altLang="en-US" b="1">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Black" panose="020B0A04020102020204" charset="0"/>
              <a:cs typeface="Arial Black" panose="020B0A04020102020204" charset="0"/>
            </a:endParaRPr>
          </a:p>
        </p:txBody>
      </p:sp>
      <p:sp>
        <p:nvSpPr>
          <p:cNvPr id="3" name="Content Placeholder 2"/>
          <p:cNvSpPr>
            <a:spLocks noGrp="1"/>
          </p:cNvSpPr>
          <p:nvPr>
            <p:ph idx="1"/>
          </p:nvPr>
        </p:nvSpPr>
        <p:spPr/>
        <p:txBody>
          <a:bodyPr/>
          <a:p>
            <a:r>
              <a:rPr lang="en-US"/>
              <a:t>Flask Frame Work with Machine Learning Model In this section, we will be building a web application that is integrated into the model we built. A UI is provided for the uses where he has to enter the values for predictions. The enter values are given to the saved model and prediction is showcased on the UI.</a:t>
            </a:r>
            <a:endParaRPr lang="en-US"/>
          </a:p>
          <a:p>
            <a:r>
              <a:rPr lang="en-US"/>
              <a:t> To build this flask application you should have basic knowledge of “HTML, CSS, Bootstrap, flask framework and python</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5931</Words>
  <Application>WPS Presentation</Application>
  <PresentationFormat>Widescreen</PresentationFormat>
  <Paragraphs>101</Paragraphs>
  <Slides>27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SimSun</vt:lpstr>
      <vt:lpstr>Wingdings</vt:lpstr>
      <vt:lpstr>Calibri Light</vt:lpstr>
      <vt:lpstr>Calibri</vt:lpstr>
      <vt:lpstr>Microsoft YaHei</vt:lpstr>
      <vt:lpstr>Arial Unicode MS</vt:lpstr>
      <vt:lpstr>Arial Black</vt:lpstr>
      <vt:lpstr>Bahnschrift</vt:lpstr>
      <vt:lpstr>Malgun Gothic</vt:lpstr>
      <vt:lpstr>DFGothic-EB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Employee Attrition Using Random Forest With IBM Cloud</dc:title>
  <dc:creator/>
  <cp:lastModifiedBy>jaswanth</cp:lastModifiedBy>
  <cp:revision>2</cp:revision>
  <dcterms:created xsi:type="dcterms:W3CDTF">2021-06-08T10:13:01Z</dcterms:created>
  <dcterms:modified xsi:type="dcterms:W3CDTF">2021-06-08T12:30:55Z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